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56" r:id="rId7"/>
    <p:sldId id="257" r:id="rId8"/>
    <p:sldId id="260"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dwin, Casey" initials="GC" lastIdx="3" clrIdx="0">
    <p:extLst>
      <p:ext uri="{19B8F6BF-5375-455C-9EA6-DF929625EA0E}">
        <p15:presenceInfo xmlns:p15="http://schemas.microsoft.com/office/powerpoint/2012/main" userId="f4598c88-1037-4f04-a103-89f4c9d8bc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DA0"/>
    <a:srgbClr val="70AD47"/>
    <a:srgbClr val="5B9BD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5" autoAdjust="0"/>
    <p:restoredTop sz="94660"/>
  </p:normalViewPr>
  <p:slideViewPr>
    <p:cSldViewPr snapToGrid="0">
      <p:cViewPr varScale="1">
        <p:scale>
          <a:sx n="83" d="100"/>
          <a:sy n="83" d="100"/>
        </p:scale>
        <p:origin x="10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28T15:26:05.767" idx="1">
    <p:pos x="6126" y="2194"/>
    <p:text>1. I would not include the *s. We have already explained under which conditions these methods are valid, and will repeat this caveat in the discussion, so it is distracting to include the *s here. 2. Do we have a result of numerical simulation for whether the MCR matches the prediction from other methods?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28T15:45:19.044" idx="3">
    <p:pos x="6742" y="1849"/>
    <p:text>I am not sure that these names for the methods are the best choice. Right now they are mix of terms that describe underlying models and terms that describe approaches. We need to decide what to call these methods, and make it distinct from models that they are associated with. In particular, both of the CRMs can be used to assess coexistence by numerical simulation, without using MCT. This is confusing.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C218-EB1C-4841-9486-BE62B2C81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08EA-892C-4C46-A397-E2ACBBA56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4F3062-4FCA-41F1-BB19-2487EB9CC522}"/>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5" name="Footer Placeholder 4">
            <a:extLst>
              <a:ext uri="{FF2B5EF4-FFF2-40B4-BE49-F238E27FC236}">
                <a16:creationId xmlns:a16="http://schemas.microsoft.com/office/drawing/2014/main" id="{E90897C9-B26D-458A-B53F-786696839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5905B-6791-40DB-843E-99132ECFB610}"/>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376384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776B-50A8-43C4-BC48-7A5AFAE306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CF10CF-E571-4DAB-B34A-DBF88817FE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659D0-504A-4CCB-A257-7B0469DA4548}"/>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5" name="Footer Placeholder 4">
            <a:extLst>
              <a:ext uri="{FF2B5EF4-FFF2-40B4-BE49-F238E27FC236}">
                <a16:creationId xmlns:a16="http://schemas.microsoft.com/office/drawing/2014/main" id="{2E0ADCB9-D661-478A-8528-6A4AE5831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52A76-48CF-4555-ACA8-512AF927F76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350406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D9F64-70DA-4AF3-B35B-B0B39BB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78889-BA1F-4599-B94F-DC6CB38D0A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F0783-D68A-45AD-9497-F6BB3E4FCAEB}"/>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5" name="Footer Placeholder 4">
            <a:extLst>
              <a:ext uri="{FF2B5EF4-FFF2-40B4-BE49-F238E27FC236}">
                <a16:creationId xmlns:a16="http://schemas.microsoft.com/office/drawing/2014/main" id="{3A857D9F-EE93-4F87-9C80-46220648E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EB957-3EC1-440B-8B0B-D0C1A8C0B497}"/>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103234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1DFA-C9FF-427A-98C1-32A916FE8C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CCA39-EE7B-4353-92BF-90A1E8A96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0C85E-72DF-4DC9-83BD-41AE0925F5E0}"/>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5" name="Footer Placeholder 4">
            <a:extLst>
              <a:ext uri="{FF2B5EF4-FFF2-40B4-BE49-F238E27FC236}">
                <a16:creationId xmlns:a16="http://schemas.microsoft.com/office/drawing/2014/main" id="{6420D179-1767-4C5F-9A7D-84D976DD5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95C97-6268-4C57-89D0-4AB997A542D1}"/>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25018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1409-F1CC-4E81-BE53-781D32F39F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C4C265-FCDB-4393-AB6B-E188FA86E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7012B0-961E-494B-BEF2-771F52F73D65}"/>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5" name="Footer Placeholder 4">
            <a:extLst>
              <a:ext uri="{FF2B5EF4-FFF2-40B4-BE49-F238E27FC236}">
                <a16:creationId xmlns:a16="http://schemas.microsoft.com/office/drawing/2014/main" id="{F4033B22-6A13-415B-A0FF-E91333FB6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527E2-4190-4728-867D-22FA43BCF5FE}"/>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2212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F209-13C4-4721-A68E-16F3F7C38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A7EC7-5E3D-4CC6-AEC9-F25FE3B420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0C80A9-726D-4D4A-B64B-87147C625A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3F85A-DCC8-4055-BAF7-0DDEF2F5123F}"/>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6" name="Footer Placeholder 5">
            <a:extLst>
              <a:ext uri="{FF2B5EF4-FFF2-40B4-BE49-F238E27FC236}">
                <a16:creationId xmlns:a16="http://schemas.microsoft.com/office/drawing/2014/main" id="{8ECA26BB-D940-4A6B-8440-015D5D44E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E3A71-83F4-4CD8-A397-DC81B3756D58}"/>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7224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C51D-DD1D-496E-A9AF-526D60009B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D3AEF8-50FD-4B97-BDA7-7ECB9AD3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BFCE93-2B6C-4CD6-A4A1-30DC2B8A55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56441-4478-4BB0-98FD-9448DC58DA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F051B1-51A5-4A58-9D33-554AFE080C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78C7D-9BAA-418E-9DDF-254ED4BF720D}"/>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8" name="Footer Placeholder 7">
            <a:extLst>
              <a:ext uri="{FF2B5EF4-FFF2-40B4-BE49-F238E27FC236}">
                <a16:creationId xmlns:a16="http://schemas.microsoft.com/office/drawing/2014/main" id="{098624DF-80F9-4317-B509-E226C8B3A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BBD91-C26E-4B5B-9E1F-C8D835B1AF5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87836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A274-60BF-4E09-9CAA-433382626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B58008-655D-4484-86A5-DC66A978325A}"/>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4" name="Footer Placeholder 3">
            <a:extLst>
              <a:ext uri="{FF2B5EF4-FFF2-40B4-BE49-F238E27FC236}">
                <a16:creationId xmlns:a16="http://schemas.microsoft.com/office/drawing/2014/main" id="{29E3E0D1-61F1-4492-B57E-0655560465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AF6D83-9739-410E-9EB1-A43EE18CC7DB}"/>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187032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89219-A09C-43AE-B640-5987CCF18A41}"/>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3" name="Footer Placeholder 2">
            <a:extLst>
              <a:ext uri="{FF2B5EF4-FFF2-40B4-BE49-F238E27FC236}">
                <a16:creationId xmlns:a16="http://schemas.microsoft.com/office/drawing/2014/main" id="{DA77EBF3-1254-4339-A701-D9B5DDD42F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B782C3-E1DD-4DD7-8E6C-9D0581BCA921}"/>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817115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E251-F7C6-4F36-A694-870CEDFA2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514533-486D-4DF5-9719-D84E4F31A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4E8AEE-F590-4325-B5DE-4D773A0CB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91FC02-470E-4C8A-9E5D-115D2B43C2C7}"/>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6" name="Footer Placeholder 5">
            <a:extLst>
              <a:ext uri="{FF2B5EF4-FFF2-40B4-BE49-F238E27FC236}">
                <a16:creationId xmlns:a16="http://schemas.microsoft.com/office/drawing/2014/main" id="{96F66904-7EA9-41E5-8E43-0C5A06611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1FA03-B785-4A6A-A5AE-82D90ED9B98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04383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906D-606A-45A7-A66F-96A2F4DF4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E08BB-E274-4F33-A4B1-C5366D29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1961E2-D25D-4B3B-8799-2AE888501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612BDA-CFDF-4C96-81A8-89DD1BEF5426}"/>
              </a:ext>
            </a:extLst>
          </p:cNvPr>
          <p:cNvSpPr>
            <a:spLocks noGrp="1"/>
          </p:cNvSpPr>
          <p:nvPr>
            <p:ph type="dt" sz="half" idx="10"/>
          </p:nvPr>
        </p:nvSpPr>
        <p:spPr/>
        <p:txBody>
          <a:bodyPr/>
          <a:lstStyle/>
          <a:p>
            <a:fld id="{F9BC3C69-DE4E-4035-A783-F6EC31600773}" type="datetimeFigureOut">
              <a:rPr lang="en-US" smtClean="0"/>
              <a:t>10/16/2018</a:t>
            </a:fld>
            <a:endParaRPr lang="en-US"/>
          </a:p>
        </p:txBody>
      </p:sp>
      <p:sp>
        <p:nvSpPr>
          <p:cNvPr id="6" name="Footer Placeholder 5">
            <a:extLst>
              <a:ext uri="{FF2B5EF4-FFF2-40B4-BE49-F238E27FC236}">
                <a16:creationId xmlns:a16="http://schemas.microsoft.com/office/drawing/2014/main" id="{F11E4FF2-578D-48A3-B6F3-804386B72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37298-98CA-4C2A-8A5F-F212FD61F41D}"/>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3999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23D2B9-8BEF-422C-820E-017E109A3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2A442-F25A-495F-A80C-0897DCF174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58F70-ABFC-4AD2-BA7A-B6873FD38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C3C69-DE4E-4035-A783-F6EC31600773}" type="datetimeFigureOut">
              <a:rPr lang="en-US" smtClean="0"/>
              <a:t>10/16/2018</a:t>
            </a:fld>
            <a:endParaRPr lang="en-US"/>
          </a:p>
        </p:txBody>
      </p:sp>
      <p:sp>
        <p:nvSpPr>
          <p:cNvPr id="5" name="Footer Placeholder 4">
            <a:extLst>
              <a:ext uri="{FF2B5EF4-FFF2-40B4-BE49-F238E27FC236}">
                <a16:creationId xmlns:a16="http://schemas.microsoft.com/office/drawing/2014/main" id="{EE04623B-5BC0-4F34-9925-9F17BB22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F5A2A4-7F40-4DD6-8DC7-D12FE62173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FD49C-28F0-4635-92D1-690E7767A25D}" type="slidenum">
              <a:rPr lang="en-US" smtClean="0"/>
              <a:t>‹#›</a:t>
            </a:fld>
            <a:endParaRPr lang="en-US"/>
          </a:p>
        </p:txBody>
      </p:sp>
    </p:spTree>
    <p:extLst>
      <p:ext uri="{BB962C8B-B14F-4D97-AF65-F5344CB8AC3E}">
        <p14:creationId xmlns:p14="http://schemas.microsoft.com/office/powerpoint/2010/main" val="190455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3462-87AA-4BCB-BBAD-9BF4DA071BE7}"/>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C724FC1F-1EAC-4A82-A1C3-3F042725FE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6256" cy="6854818"/>
          </a:xfrm>
        </p:spPr>
      </p:pic>
    </p:spTree>
    <p:extLst>
      <p:ext uri="{BB962C8B-B14F-4D97-AF65-F5344CB8AC3E}">
        <p14:creationId xmlns:p14="http://schemas.microsoft.com/office/powerpoint/2010/main" val="171713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3317-72EA-4A72-947C-F9CF96D14991}"/>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7F8BD8CA-22AA-4F8A-B0B0-C51488846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3745" cy="6853096"/>
          </a:xfrm>
        </p:spPr>
      </p:pic>
    </p:spTree>
    <p:extLst>
      <p:ext uri="{BB962C8B-B14F-4D97-AF65-F5344CB8AC3E}">
        <p14:creationId xmlns:p14="http://schemas.microsoft.com/office/powerpoint/2010/main" val="54224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F2F8-3DD9-4635-AD50-BA76DEA1F9CE}"/>
              </a:ext>
            </a:extLst>
          </p:cNvPr>
          <p:cNvSpPr>
            <a:spLocks noGrp="1"/>
          </p:cNvSpPr>
          <p:nvPr>
            <p:ph type="title"/>
          </p:nvPr>
        </p:nvSpPr>
        <p:spPr/>
        <p:txBody>
          <a:bodyPr/>
          <a:lstStyle/>
          <a:p>
            <a:endParaRPr lang="en-US"/>
          </a:p>
        </p:txBody>
      </p:sp>
      <p:pic>
        <p:nvPicPr>
          <p:cNvPr id="5" name="Content Placeholder 4" descr="A close up of a map&#10;&#10;Description generated with very high confidence">
            <a:extLst>
              <a:ext uri="{FF2B5EF4-FFF2-40B4-BE49-F238E27FC236}">
                <a16:creationId xmlns:a16="http://schemas.microsoft.com/office/drawing/2014/main" id="{61BCA6DD-1B51-4CB8-97FE-1EEF92CBB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3745" cy="6853096"/>
          </a:xfrm>
        </p:spPr>
      </p:pic>
    </p:spTree>
    <p:extLst>
      <p:ext uri="{BB962C8B-B14F-4D97-AF65-F5344CB8AC3E}">
        <p14:creationId xmlns:p14="http://schemas.microsoft.com/office/powerpoint/2010/main" val="348079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74D4-1CEA-4B75-A49E-8459BC7DA006}"/>
              </a:ext>
            </a:extLst>
          </p:cNvPr>
          <p:cNvSpPr>
            <a:spLocks noGrp="1"/>
          </p:cNvSpPr>
          <p:nvPr>
            <p:ph type="title"/>
          </p:nvPr>
        </p:nvSpPr>
        <p:spPr/>
        <p:txBody>
          <a:bodyPr/>
          <a:lstStyle/>
          <a:p>
            <a:endParaRPr lang="en-US"/>
          </a:p>
        </p:txBody>
      </p:sp>
      <p:pic>
        <p:nvPicPr>
          <p:cNvPr id="5" name="Content Placeholder 4" descr="A close up of a map&#10;&#10;Description generated with very high confidence">
            <a:extLst>
              <a:ext uri="{FF2B5EF4-FFF2-40B4-BE49-F238E27FC236}">
                <a16:creationId xmlns:a16="http://schemas.microsoft.com/office/drawing/2014/main" id="{5E1ABE52-8FB9-4944-B83D-39D0B3417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02982" cy="6859430"/>
          </a:xfrm>
        </p:spPr>
      </p:pic>
    </p:spTree>
    <p:extLst>
      <p:ext uri="{BB962C8B-B14F-4D97-AF65-F5344CB8AC3E}">
        <p14:creationId xmlns:p14="http://schemas.microsoft.com/office/powerpoint/2010/main" val="278999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86F4-50FA-4CBF-9A1A-2BDBE7459590}"/>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9118A6CB-AAE8-4931-96A9-D080477942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00897" cy="6858000"/>
          </a:xfrm>
        </p:spPr>
      </p:pic>
    </p:spTree>
    <p:extLst>
      <p:ext uri="{BB962C8B-B14F-4D97-AF65-F5344CB8AC3E}">
        <p14:creationId xmlns:p14="http://schemas.microsoft.com/office/powerpoint/2010/main" val="927911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8699D18-0E2D-4751-8148-48DC0F1A71F1}"/>
              </a:ext>
            </a:extLst>
          </p:cNvPr>
          <p:cNvGraphicFramePr>
            <a:graphicFrameLocks noGrp="1"/>
          </p:cNvGraphicFramePr>
          <p:nvPr>
            <p:extLst>
              <p:ext uri="{D42A27DB-BD31-4B8C-83A1-F6EECF244321}">
                <p14:modId xmlns:p14="http://schemas.microsoft.com/office/powerpoint/2010/main" val="3517837010"/>
              </p:ext>
            </p:extLst>
          </p:nvPr>
        </p:nvGraphicFramePr>
        <p:xfrm>
          <a:off x="2602616" y="581381"/>
          <a:ext cx="7703666" cy="5276088"/>
        </p:xfrm>
        <a:graphic>
          <a:graphicData uri="http://schemas.openxmlformats.org/drawingml/2006/table">
            <a:tbl>
              <a:tblPr firstRow="1" bandRow="1">
                <a:tableStyleId>{5C22544A-7EE6-4342-B048-85BDC9FD1C3A}</a:tableStyleId>
              </a:tblPr>
              <a:tblGrid>
                <a:gridCol w="2577892">
                  <a:extLst>
                    <a:ext uri="{9D8B030D-6E8A-4147-A177-3AD203B41FA5}">
                      <a16:colId xmlns:a16="http://schemas.microsoft.com/office/drawing/2014/main" val="1037323226"/>
                    </a:ext>
                  </a:extLst>
                </a:gridCol>
                <a:gridCol w="304295">
                  <a:extLst>
                    <a:ext uri="{9D8B030D-6E8A-4147-A177-3AD203B41FA5}">
                      <a16:colId xmlns:a16="http://schemas.microsoft.com/office/drawing/2014/main" val="2817946478"/>
                    </a:ext>
                  </a:extLst>
                </a:gridCol>
                <a:gridCol w="457200">
                  <a:extLst>
                    <a:ext uri="{9D8B030D-6E8A-4147-A177-3AD203B41FA5}">
                      <a16:colId xmlns:a16="http://schemas.microsoft.com/office/drawing/2014/main" val="3803143104"/>
                    </a:ext>
                  </a:extLst>
                </a:gridCol>
                <a:gridCol w="457200">
                  <a:extLst>
                    <a:ext uri="{9D8B030D-6E8A-4147-A177-3AD203B41FA5}">
                      <a16:colId xmlns:a16="http://schemas.microsoft.com/office/drawing/2014/main" val="1935063586"/>
                    </a:ext>
                  </a:extLst>
                </a:gridCol>
                <a:gridCol w="457200">
                  <a:extLst>
                    <a:ext uri="{9D8B030D-6E8A-4147-A177-3AD203B41FA5}">
                      <a16:colId xmlns:a16="http://schemas.microsoft.com/office/drawing/2014/main" val="2158431527"/>
                    </a:ext>
                  </a:extLst>
                </a:gridCol>
                <a:gridCol w="457200">
                  <a:extLst>
                    <a:ext uri="{9D8B030D-6E8A-4147-A177-3AD203B41FA5}">
                      <a16:colId xmlns:a16="http://schemas.microsoft.com/office/drawing/2014/main" val="2448427221"/>
                    </a:ext>
                  </a:extLst>
                </a:gridCol>
                <a:gridCol w="457200">
                  <a:extLst>
                    <a:ext uri="{9D8B030D-6E8A-4147-A177-3AD203B41FA5}">
                      <a16:colId xmlns:a16="http://schemas.microsoft.com/office/drawing/2014/main" val="945830285"/>
                    </a:ext>
                  </a:extLst>
                </a:gridCol>
                <a:gridCol w="249479">
                  <a:extLst>
                    <a:ext uri="{9D8B030D-6E8A-4147-A177-3AD203B41FA5}">
                      <a16:colId xmlns:a16="http://schemas.microsoft.com/office/drawing/2014/main" val="1291187819"/>
                    </a:ext>
                  </a:extLst>
                </a:gridCol>
                <a:gridCol w="457200">
                  <a:extLst>
                    <a:ext uri="{9D8B030D-6E8A-4147-A177-3AD203B41FA5}">
                      <a16:colId xmlns:a16="http://schemas.microsoft.com/office/drawing/2014/main" val="1630331654"/>
                    </a:ext>
                  </a:extLst>
                </a:gridCol>
                <a:gridCol w="457200">
                  <a:extLst>
                    <a:ext uri="{9D8B030D-6E8A-4147-A177-3AD203B41FA5}">
                      <a16:colId xmlns:a16="http://schemas.microsoft.com/office/drawing/2014/main" val="1460315337"/>
                    </a:ext>
                  </a:extLst>
                </a:gridCol>
                <a:gridCol w="457200">
                  <a:extLst>
                    <a:ext uri="{9D8B030D-6E8A-4147-A177-3AD203B41FA5}">
                      <a16:colId xmlns:a16="http://schemas.microsoft.com/office/drawing/2014/main" val="1577204218"/>
                    </a:ext>
                  </a:extLst>
                </a:gridCol>
                <a:gridCol w="457200">
                  <a:extLst>
                    <a:ext uri="{9D8B030D-6E8A-4147-A177-3AD203B41FA5}">
                      <a16:colId xmlns:a16="http://schemas.microsoft.com/office/drawing/2014/main" val="3428713527"/>
                    </a:ext>
                  </a:extLst>
                </a:gridCol>
                <a:gridCol w="457200">
                  <a:extLst>
                    <a:ext uri="{9D8B030D-6E8A-4147-A177-3AD203B41FA5}">
                      <a16:colId xmlns:a16="http://schemas.microsoft.com/office/drawing/2014/main" val="2170501325"/>
                    </a:ext>
                  </a:extLst>
                </a:gridCol>
              </a:tblGrid>
              <a:tr h="1069848">
                <a:tc>
                  <a:txBody>
                    <a:bodyPr/>
                    <a:lstStyle/>
                    <a:p>
                      <a:endParaRPr 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Are the methods algebraically equivalent?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Do the methods give the same prediction about coexistence?</a:t>
                      </a: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2609964"/>
                  </a:ext>
                </a:extLst>
              </a:tr>
              <a:tr h="1005840">
                <a:tc>
                  <a:txBody>
                    <a:bodyPr/>
                    <a:lstStyle/>
                    <a:p>
                      <a:endParaRPr 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NFD</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L-V model</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Sensitivity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TCR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MCR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NFD</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L-V model</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Sensitivity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TCR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MCR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9321956"/>
                  </a:ext>
                </a:extLst>
              </a:tr>
              <a:tr h="640080">
                <a:tc>
                  <a:txBody>
                    <a:bodyPr/>
                    <a:lstStyle/>
                    <a:p>
                      <a:r>
                        <a:rPr lang="en-US" sz="1600" dirty="0">
                          <a:solidFill>
                            <a:schemeClr val="tx1"/>
                          </a:solidFill>
                        </a:rPr>
                        <a:t>NFD:</a:t>
                      </a:r>
                    </a:p>
                    <a:p>
                      <a:r>
                        <a:rPr lang="en-US" sz="1600" dirty="0">
                          <a:solidFill>
                            <a:schemeClr val="tx1"/>
                          </a:solidFill>
                        </a:rPr>
                        <a:t>frequency dependency slope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7932940"/>
                  </a:ext>
                </a:extLst>
              </a:tr>
              <a:tr h="640080">
                <a:tc>
                  <a:txBody>
                    <a:bodyPr/>
                    <a:lstStyle/>
                    <a:p>
                      <a:r>
                        <a:rPr lang="en-US" sz="1600" dirty="0">
                          <a:solidFill>
                            <a:schemeClr val="tx1"/>
                          </a:solidFill>
                        </a:rPr>
                        <a:t>L-V: </a:t>
                      </a:r>
                      <a:r>
                        <a:rPr lang="en-US" sz="1600" dirty="0" err="1">
                          <a:solidFill>
                            <a:schemeClr val="tx1"/>
                          </a:solidFill>
                        </a:rPr>
                        <a:t>Lotka</a:t>
                      </a:r>
                      <a:r>
                        <a:rPr lang="en-US" sz="1600" dirty="0">
                          <a:solidFill>
                            <a:schemeClr val="tx1"/>
                          </a:solidFill>
                        </a:rPr>
                        <a:t>-Volterra model fitting (</a:t>
                      </a:r>
                      <a:r>
                        <a:rPr lang="el-GR" sz="1600" i="1" dirty="0">
                          <a:solidFill>
                            <a:schemeClr val="tx1"/>
                          </a:solidFill>
                        </a:rPr>
                        <a:t>α</a:t>
                      </a:r>
                      <a:r>
                        <a:rPr lang="en-US" altLang="zh-TW" sz="1600" dirty="0">
                          <a:solidFill>
                            <a:schemeClr val="tx1"/>
                          </a:solidFill>
                        </a:rPr>
                        <a:t>)</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2664530"/>
                  </a:ext>
                </a:extLst>
              </a:tr>
              <a:tr h="640080">
                <a:tc>
                  <a:txBody>
                    <a:bodyPr/>
                    <a:lstStyle/>
                    <a:p>
                      <a:r>
                        <a:rPr lang="en-US" sz="1600" dirty="0">
                          <a:solidFill>
                            <a:schemeClr val="tx1"/>
                          </a:solidFill>
                        </a:rPr>
                        <a:t>Sensitivity: (</a:t>
                      </a:r>
                      <a:r>
                        <a:rPr lang="en-US" sz="1600" i="1" dirty="0">
                          <a:solidFill>
                            <a:schemeClr val="tx1"/>
                          </a:solidFill>
                        </a:rPr>
                        <a:t>S</a:t>
                      </a:r>
                      <a:r>
                        <a:rPr lang="en-US" sz="1600" i="1" baseline="-25000" dirty="0">
                          <a:solidFill>
                            <a:schemeClr val="tx1"/>
                          </a:solidFill>
                        </a:rPr>
                        <a:t>i</a:t>
                      </a:r>
                      <a:r>
                        <a:rPr lang="en-US" sz="16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247342"/>
                  </a:ext>
                </a:extLst>
              </a:tr>
              <a:tr h="640080">
                <a:tc>
                  <a:txBody>
                    <a:bodyPr/>
                    <a:lstStyle/>
                    <a:p>
                      <a:r>
                        <a:rPr lang="en-US" sz="1600" dirty="0">
                          <a:solidFill>
                            <a:schemeClr val="tx1"/>
                          </a:solidFill>
                        </a:rPr>
                        <a:t>TCR: Tilman’s consumer-resource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9470458"/>
                  </a:ext>
                </a:extLst>
              </a:tr>
              <a:tr h="640080">
                <a:tc>
                  <a:txBody>
                    <a:bodyPr/>
                    <a:lstStyle/>
                    <a:p>
                      <a:r>
                        <a:rPr lang="en-US" sz="1600" dirty="0">
                          <a:solidFill>
                            <a:schemeClr val="tx1"/>
                          </a:solidFill>
                        </a:rPr>
                        <a:t>MCR: MacArthur’s consumer-resource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7470618"/>
                  </a:ext>
                </a:extLst>
              </a:tr>
            </a:tbl>
          </a:graphicData>
        </a:graphic>
      </p:graphicFrame>
    </p:spTree>
    <p:extLst>
      <p:ext uri="{BB962C8B-B14F-4D97-AF65-F5344CB8AC3E}">
        <p14:creationId xmlns:p14="http://schemas.microsoft.com/office/powerpoint/2010/main" val="3950985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Table"/>
          <p:cNvGraphicFramePr/>
          <p:nvPr>
            <p:extLst>
              <p:ext uri="{D42A27DB-BD31-4B8C-83A1-F6EECF244321}">
                <p14:modId xmlns:p14="http://schemas.microsoft.com/office/powerpoint/2010/main" val="694434563"/>
              </p:ext>
            </p:extLst>
          </p:nvPr>
        </p:nvGraphicFramePr>
        <p:xfrm>
          <a:off x="333486" y="17941"/>
          <a:ext cx="10956665" cy="6840059"/>
        </p:xfrm>
        <a:graphic>
          <a:graphicData uri="http://schemas.openxmlformats.org/drawingml/2006/table">
            <a:tbl>
              <a:tblPr bandRow="1"/>
              <a:tblGrid>
                <a:gridCol w="676455">
                  <a:extLst>
                    <a:ext uri="{9D8B030D-6E8A-4147-A177-3AD203B41FA5}">
                      <a16:colId xmlns:a16="http://schemas.microsoft.com/office/drawing/2014/main" val="20000"/>
                    </a:ext>
                  </a:extLst>
                </a:gridCol>
                <a:gridCol w="3056450">
                  <a:extLst>
                    <a:ext uri="{9D8B030D-6E8A-4147-A177-3AD203B41FA5}">
                      <a16:colId xmlns:a16="http://schemas.microsoft.com/office/drawing/2014/main" val="20001"/>
                    </a:ext>
                  </a:extLst>
                </a:gridCol>
                <a:gridCol w="1371600">
                  <a:extLst>
                    <a:ext uri="{9D8B030D-6E8A-4147-A177-3AD203B41FA5}">
                      <a16:colId xmlns:a16="http://schemas.microsoft.com/office/drawing/2014/main" val="1104812182"/>
                    </a:ext>
                  </a:extLst>
                </a:gridCol>
                <a:gridCol w="365760">
                  <a:extLst>
                    <a:ext uri="{9D8B030D-6E8A-4147-A177-3AD203B41FA5}">
                      <a16:colId xmlns:a16="http://schemas.microsoft.com/office/drawing/2014/main" val="293915756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tblGrid>
              <a:tr h="357480">
                <a:tc row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200">
                          <a:sym typeface="Helvetica Neue"/>
                        </a:defRPr>
                      </a:pPr>
                      <a:r>
                        <a:rPr lang="en-US" sz="1600" b="0" dirty="0"/>
                        <a:t>Decision steps:</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lang="en-US" sz="1200" b="1" dirty="0">
                          <a:sym typeface="Helvetica Neue"/>
                        </a:rPr>
                        <a:t>1: Does the method yield estimates of ND and RFD compatible with Chesson’s inequality?</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extLst>
                  <a:ext uri="{0D108BD9-81ED-4DB2-BD59-A6C34878D82A}">
                    <a16:rowId xmlns:a16="http://schemas.microsoft.com/office/drawing/2014/main" val="10000"/>
                  </a:ext>
                </a:extLst>
              </a:tr>
              <a:tr h="252048">
                <a:tc vMerge="1">
                  <a:txBody>
                    <a:bodyPr/>
                    <a:lstStyle/>
                    <a:p>
                      <a:endParaRPr lang="en-US"/>
                    </a:p>
                  </a:txBody>
                  <a:tcPr/>
                </a:tc>
                <a:tc>
                  <a:txBody>
                    <a:bodyPr/>
                    <a:lstStyle/>
                    <a:p>
                      <a:pPr defTabSz="914400">
                        <a:defRPr sz="1800"/>
                      </a:pPr>
                      <a:r>
                        <a:rPr lang="en-US" sz="1200" b="1" dirty="0">
                          <a:sym typeface="Helvetica Neue"/>
                        </a:rPr>
                        <a:t>2: Do you know the factors that govern population dynamics?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lang="en-US" sz="1200" dirty="0">
                          <a:sym typeface="Helvetica Neue"/>
                        </a:rPr>
                        <a:t>no</a:t>
                      </a: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a:noFill/>
                      <a:miter lim="400000"/>
                    </a:lnT>
                    <a:lnB w="12700" cap="flat" cmpd="sng" algn="ctr">
                      <a:noFill/>
                      <a:prstDash val="solid"/>
                      <a:round/>
                      <a:headEnd type="none" w="med" len="med"/>
                      <a:tailEnd type="none" w="med" len="med"/>
                    </a:lnB>
                    <a:noFill/>
                  </a:tcPr>
                </a:tc>
                <a:tc>
                  <a:txBody>
                    <a:bodyPr/>
                    <a:lstStyle/>
                    <a:p>
                      <a:pPr defTabSz="914400">
                        <a:defRPr sz="1800"/>
                      </a:pPr>
                      <a:r>
                        <a:rPr lang="en-US"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lang="en-US"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3389151738"/>
                  </a:ext>
                </a:extLst>
              </a:tr>
              <a:tr h="252048">
                <a:tc vMerge="1">
                  <a:txBody>
                    <a:bodyPr/>
                    <a:lstStyle/>
                    <a:p>
                      <a:pPr defTabSz="914400">
                        <a:defRPr sz="2200">
                          <a:sym typeface="Helvetica Neue"/>
                        </a:defRPr>
                      </a:pPr>
                      <a:endParaRPr sz="1500" dirty="0"/>
                    </a:p>
                  </a:txBody>
                  <a:tcPr marL="35719" marR="35719" marT="35719" marB="35719" vert="vert270"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2: How will empirical data be obtained?</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experimental or observational</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experimental or observational</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experimental</a:t>
                      </a:r>
                    </a:p>
                  </a:txBody>
                  <a:tcPr marL="35719" marR="35719" marT="35719" marB="35719" anchor="ctr" horzOverflow="overflow">
                    <a:lnL w="12700">
                      <a:solidFill>
                        <a:srgbClr val="000000"/>
                      </a:solidFill>
                      <a:miter lim="400000"/>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a:sym typeface="Helvetica Neue"/>
                        </a:rPr>
                        <a:t>experimental</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experimental</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10001"/>
                  </a:ext>
                </a:extLst>
              </a:tr>
              <a:tr h="146617">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3: Can you have monocultures?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2"/>
                  </a:ext>
                </a:extLst>
              </a:tr>
              <a:tr h="252048">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4: Can you assume ≥ 1 species is at steady-state?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3"/>
                  </a:ext>
                </a:extLst>
              </a:tr>
              <a:tr h="252048">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5: Need a method for more than 2 focal species at a time?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4"/>
                  </a:ext>
                </a:extLst>
              </a:tr>
              <a:tr h="438912">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dirty="0">
                          <a:sym typeface="Helvetica Neue"/>
                        </a:rPr>
                        <a:t>6: The resource is: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not explicit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not explicit or biotic (dynamic)</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not explicit</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biotic (dynamic)</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abiotic</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6012">
                <a:tc rowSpan="4">
                  <a:txBody>
                    <a:bodyPr/>
                    <a:lstStyle/>
                    <a:p>
                      <a:pPr algn="ctr" defTabSz="914400">
                        <a:defRPr sz="1200" b="1">
                          <a:sym typeface="Helvetica Neue"/>
                        </a:defRPr>
                      </a:pPr>
                      <a:r>
                        <a:rPr lang="en-US" sz="1600" b="0" dirty="0"/>
                        <a:t>Method</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a:solidFill>
                        <a:srgbClr val="000000"/>
                      </a:solid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200" b="1">
                          <a:sym typeface="Helvetica Neue"/>
                        </a:defRPr>
                      </a:pPr>
                      <a:endParaRPr sz="1200"/>
                    </a:p>
                  </a:txBody>
                  <a:tcPr marL="35719" marR="35719" marT="35719" marB="35719" anchor="b"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0">
                      <a:miter lim="400000"/>
                    </a:lnB>
                    <a:noFill/>
                  </a:tcPr>
                </a:tc>
                <a:tc>
                  <a:txBody>
                    <a:bodyPr/>
                    <a:lstStyle/>
                    <a:p>
                      <a:pPr defTabSz="914400">
                        <a:defRPr sz="1800"/>
                      </a:pPr>
                      <a:r>
                        <a:rPr sz="1200" b="1" dirty="0">
                          <a:sym typeface="Helvetica Neue"/>
                        </a:rPr>
                        <a:t>Negative frequency dependence</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b="1" dirty="0">
                        <a:sym typeface="Helvetica Neue"/>
                      </a:endParaRP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b="1" dirty="0" err="1">
                          <a:sym typeface="Helvetica Neue"/>
                        </a:rPr>
                        <a:t>Lotka</a:t>
                      </a:r>
                      <a:r>
                        <a:rPr sz="1200" b="1" dirty="0">
                          <a:sym typeface="Helvetica Neue"/>
                        </a:rPr>
                        <a:t>-Volterra</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Sensitivity</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MacArthur’s CRM</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Tilman’s R*
CRM</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2048">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algn="r" defTabSz="914400">
                        <a:defRPr sz="1800"/>
                      </a:pPr>
                      <a:r>
                        <a:rPr sz="1200" b="1">
                          <a:sym typeface="Helvetica Neue"/>
                        </a:rPr>
                        <a:t>Foundational paper for model</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0">
                      <a:miter lim="400000"/>
                    </a:lnB>
                    <a:noFill/>
                  </a:tcPr>
                </a:tc>
                <a:tc>
                  <a:txBody>
                    <a:bodyPr/>
                    <a:lstStyle/>
                    <a:p>
                      <a:pPr defTabSz="914400">
                        <a:defRPr sz="1800"/>
                      </a:pPr>
                      <a:r>
                        <a:rPr sz="1200" dirty="0">
                          <a:sym typeface="Helvetica Neue"/>
                        </a:rPr>
                        <a:t>Rees and </a:t>
                      </a:r>
                      <a:r>
                        <a:rPr sz="1200" dirty="0" err="1">
                          <a:sym typeface="Helvetica Neue"/>
                        </a:rPr>
                        <a:t>Westoby</a:t>
                      </a:r>
                      <a:r>
                        <a:rPr sz="1200" dirty="0">
                          <a:sym typeface="Helvetica Neue"/>
                        </a:rPr>
                        <a:t> 1997</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0">
                      <a:noFill/>
                      <a:miter lim="400000"/>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Volterra 1928</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0">
                      <a:miter lim="400000"/>
                    </a:lnB>
                    <a:noFill/>
                  </a:tcPr>
                </a:tc>
                <a:tc>
                  <a:txBody>
                    <a:bodyPr/>
                    <a:lstStyle/>
                    <a:p>
                      <a:pPr defTabSz="914400">
                        <a:defRPr sz="1800"/>
                      </a:pPr>
                      <a:r>
                        <a:rPr sz="1200" dirty="0">
                          <a:sym typeface="Helvetica Neue"/>
                        </a:rPr>
                        <a:t>MacArthur 1970</a:t>
                      </a:r>
                    </a:p>
                  </a:txBody>
                  <a:tcPr marL="35719" marR="35719" marT="35719" marB="35719" anchor="ctr" horzOverflow="overflow">
                    <a:lnL w="12700">
                      <a:solidFill>
                        <a:srgbClr val="000000"/>
                      </a:solidFill>
                      <a:miter lim="400000"/>
                    </a:lnL>
                    <a:lnR w="12700">
                      <a:solidFill>
                        <a:srgbClr val="000000"/>
                      </a:solidFill>
                      <a:miter lim="400000"/>
                    </a:lnR>
                    <a:lnT w="28575" cap="flat" cmpd="sng" algn="ctr">
                      <a:solidFill>
                        <a:schemeClr val="tx1"/>
                      </a:solidFill>
                      <a:prstDash val="solid"/>
                      <a:round/>
                      <a:headEnd type="none" w="med" len="med"/>
                      <a:tailEnd type="none" w="med" len="med"/>
                    </a:lnT>
                    <a:lnB w="0">
                      <a:miter lim="400000"/>
                    </a:lnB>
                    <a:noFill/>
                  </a:tcPr>
                </a:tc>
                <a:tc>
                  <a:txBody>
                    <a:bodyPr/>
                    <a:lstStyle/>
                    <a:p>
                      <a:pPr defTabSz="914400">
                        <a:defRPr sz="1800"/>
                      </a:pPr>
                      <a:r>
                        <a:rPr sz="1200">
                          <a:sym typeface="Helvetica Neue"/>
                        </a:rPr>
                        <a:t>MacArthur 1970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0">
                      <a:noFill/>
                      <a:miter lim="400000"/>
                    </a:lnB>
                    <a:noFill/>
                  </a:tcPr>
                </a:tc>
                <a:tc>
                  <a:txBody>
                    <a:bodyPr/>
                    <a:lstStyle/>
                    <a:p>
                      <a:pPr defTabSz="914400">
                        <a:defRPr sz="1800"/>
                      </a:pPr>
                      <a:r>
                        <a:rPr sz="1200" dirty="0">
                          <a:sym typeface="Helvetica Neue"/>
                        </a:rPr>
                        <a:t>Tilman 1977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0">
                      <a:miter lim="400000"/>
                    </a:lnB>
                    <a:noFill/>
                  </a:tcPr>
                </a:tc>
                <a:extLst>
                  <a:ext uri="{0D108BD9-81ED-4DB2-BD59-A6C34878D82A}">
                    <a16:rowId xmlns:a16="http://schemas.microsoft.com/office/drawing/2014/main" val="10007"/>
                  </a:ext>
                </a:extLst>
              </a:tr>
              <a:tr h="252048">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algn="r" defTabSz="914400">
                        <a:defRPr sz="1800"/>
                      </a:pPr>
                      <a:r>
                        <a:rPr sz="1200" b="1">
                          <a:sym typeface="Helvetica Neue"/>
                        </a:rPr>
                        <a:t>Theoretical paper linking model to MCT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0">
                      <a:miter lim="400000"/>
                    </a:lnB>
                    <a:noFill/>
                  </a:tcPr>
                </a:tc>
                <a:tc>
                  <a:txBody>
                    <a:bodyPr/>
                    <a:lstStyle/>
                    <a:p>
                      <a:pPr defTabSz="914400">
                        <a:defRPr sz="1800"/>
                      </a:pPr>
                      <a:r>
                        <a:rPr sz="1200" dirty="0">
                          <a:sym typeface="Helvetica Neue"/>
                        </a:rPr>
                        <a:t>Adler et al 2007</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noFill/>
                      <a:miter lim="400000"/>
                    </a:lnT>
                    <a:lnB w="0">
                      <a:noFill/>
                      <a:miter lim="400000"/>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Chesson 2000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miter lim="400000"/>
                    </a:lnT>
                    <a:lnB w="0">
                      <a:miter lim="400000"/>
                    </a:lnB>
                    <a:noFill/>
                  </a:tcPr>
                </a:tc>
                <a:tc>
                  <a:txBody>
                    <a:bodyPr/>
                    <a:lstStyle/>
                    <a:p>
                      <a:pPr defTabSz="914400">
                        <a:defRPr sz="1800"/>
                      </a:pPr>
                      <a:r>
                        <a:rPr sz="1200">
                          <a:sym typeface="Helvetica Neue"/>
                        </a:rPr>
                        <a:t>Carrol et al 2011</a:t>
                      </a:r>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dirty="0">
                          <a:sym typeface="Helvetica Neue"/>
                        </a:rPr>
                        <a:t>Chesson 1990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noFill/>
                      <a:miter lim="400000"/>
                    </a:lnT>
                    <a:lnB w="0">
                      <a:noFill/>
                      <a:miter lim="400000"/>
                    </a:lnB>
                    <a:noFill/>
                  </a:tcPr>
                </a:tc>
                <a:tc>
                  <a:txBody>
                    <a:bodyPr/>
                    <a:lstStyle/>
                    <a:p>
                      <a:pPr defTabSz="914400">
                        <a:defRPr sz="1800"/>
                      </a:pPr>
                      <a:r>
                        <a:rPr sz="1200">
                          <a:sym typeface="Helvetica Neue"/>
                        </a:rPr>
                        <a:t>Letten 2017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0">
                      <a:miter lim="400000"/>
                    </a:lnT>
                    <a:lnB w="0">
                      <a:miter lim="400000"/>
                    </a:lnB>
                    <a:noFill/>
                  </a:tcPr>
                </a:tc>
                <a:extLst>
                  <a:ext uri="{0D108BD9-81ED-4DB2-BD59-A6C34878D82A}">
                    <a16:rowId xmlns:a16="http://schemas.microsoft.com/office/drawing/2014/main" val="10008"/>
                  </a:ext>
                </a:extLst>
              </a:tr>
              <a:tr h="0">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algn="r" defTabSz="914400">
                        <a:defRPr sz="1800"/>
                      </a:pPr>
                      <a:r>
                        <a:rPr sz="1200" b="1">
                          <a:sym typeface="Helvetica Neue"/>
                        </a:rPr>
                        <a:t>Empirical paper using model for MCT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12700">
                      <a:solidFill>
                        <a:srgbClr val="000000"/>
                      </a:solidFill>
                      <a:miter lim="400000"/>
                    </a:lnB>
                    <a:noFill/>
                  </a:tcPr>
                </a:tc>
                <a:tc>
                  <a:txBody>
                    <a:bodyPr/>
                    <a:lstStyle/>
                    <a:p>
                      <a:pPr defTabSz="914400">
                        <a:defRPr sz="1800"/>
                      </a:pPr>
                      <a:r>
                        <a:rPr sz="1200" dirty="0">
                          <a:sym typeface="Helvetica Neue"/>
                        </a:rPr>
                        <a:t>Levine and </a:t>
                      </a:r>
                      <a:r>
                        <a:rPr sz="1200" dirty="0" err="1">
                          <a:sym typeface="Helvetica Neue"/>
                        </a:rPr>
                        <a:t>HilleRisLambers</a:t>
                      </a:r>
                      <a:r>
                        <a:rPr sz="1200" dirty="0">
                          <a:sym typeface="Helvetica Neue"/>
                        </a:rPr>
                        <a:t> 2009</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no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Godoy and Levine 2014</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a:sym typeface="Helvetica Neue"/>
                        </a:rPr>
                        <a:t>Narwani et al 2013</a:t>
                      </a:r>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dirty="0">
                          <a:sym typeface="Helvetica Neue"/>
                        </a:rPr>
                        <a:t>none</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no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err="1">
                          <a:sym typeface="Helvetica Neue"/>
                        </a:rPr>
                        <a:t>Letten</a:t>
                      </a:r>
                      <a:r>
                        <a:rPr sz="1200" dirty="0">
                          <a:sym typeface="Helvetica Neue"/>
                        </a:rPr>
                        <a:t> 2017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0">
                      <a:miter lim="400000"/>
                    </a:lnT>
                    <a:lnB w="12700">
                      <a:solidFill>
                        <a:srgbClr val="000000"/>
                      </a:solidFill>
                      <a:miter lim="400000"/>
                    </a:lnB>
                    <a:noFill/>
                  </a:tcPr>
                </a:tc>
                <a:extLst>
                  <a:ext uri="{0D108BD9-81ED-4DB2-BD59-A6C34878D82A}">
                    <a16:rowId xmlns:a16="http://schemas.microsoft.com/office/drawing/2014/main" val="10009"/>
                  </a:ext>
                </a:extLst>
              </a:tr>
              <a:tr h="177093">
                <a:tc rowSpan="4">
                  <a:txBody>
                    <a:bodyPr/>
                    <a:lstStyle/>
                    <a:p>
                      <a:pPr algn="ctr" defTabSz="914400">
                        <a:defRPr sz="2200">
                          <a:sym typeface="Helvetica Neue"/>
                        </a:defRPr>
                      </a:pPr>
                      <a:r>
                        <a:rPr lang="en-US" sz="1600" b="0" dirty="0"/>
                        <a:t>Experimental Requirements</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a:solidFill>
                        <a:srgbClr val="000000"/>
                      </a:solid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b="1">
                          <a:sym typeface="Helvetica Neue"/>
                        </a:rPr>
                        <a:t>Requires invasion from rare?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0"/>
                  </a:ext>
                </a:extLst>
              </a:tr>
              <a:tr h="252048">
                <a:tc vMerge="1">
                  <a:txBody>
                    <a:bodyPr/>
                    <a:lstStyle/>
                    <a:p>
                      <a:pPr defTabSz="914400">
                        <a:defRPr sz="2200">
                          <a:sym typeface="Helvetica Neue"/>
                        </a:defRPr>
                      </a:pPr>
                      <a:endParaRPr sz="150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How many mixtures of species A and B?</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≥2</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≥1</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2</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1"/>
                  </a:ext>
                </a:extLst>
              </a:tr>
              <a:tr h="177093">
                <a:tc vMerge="1">
                  <a:txBody>
                    <a:bodyPr/>
                    <a:lstStyle/>
                    <a:p>
                      <a:pPr defTabSz="914400">
                        <a:defRPr sz="2200">
                          <a:sym typeface="Helvetica Neue"/>
                        </a:defRPr>
                      </a:pPr>
                      <a:endParaRPr sz="150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Are time-series required?</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short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long</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short</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none</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none</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2"/>
                  </a:ext>
                </a:extLst>
              </a:tr>
              <a:tr h="574697">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a:sym typeface="Helvetica Neue"/>
                        </a:rPr>
                        <a:t>How many experiments required for pairwise predictions for n species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m*n*(n-1), where m≥2</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n+[n(n-1)/2]</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n(n-1)</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2n</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2n</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3"/>
                  </a:ext>
                </a:extLst>
              </a:tr>
              <a:tr h="357480">
                <a:tc rowSpan="2">
                  <a:txBody>
                    <a:bodyPr/>
                    <a:lstStyle/>
                    <a:p>
                      <a:pPr algn="ctr" defTabSz="914400">
                        <a:defRPr sz="2200">
                          <a:sym typeface="Helvetica Neue"/>
                        </a:defRPr>
                      </a:pPr>
                      <a:r>
                        <a:rPr lang="en-US" sz="1500" dirty="0"/>
                        <a:t>Outputs</a:t>
                      </a:r>
                      <a:endParaRPr sz="150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Can the </a:t>
                      </a:r>
                      <a:r>
                        <a:rPr lang="en-US" sz="1200" b="1" dirty="0">
                          <a:sym typeface="Helvetica Neue"/>
                        </a:rPr>
                        <a:t>method</a:t>
                      </a:r>
                      <a:r>
                        <a:rPr sz="1200" b="1" dirty="0">
                          <a:sym typeface="Helvetica Neue"/>
                        </a:rPr>
                        <a:t> predict coexistence for new combinations of species?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10015"/>
                  </a:ext>
                </a:extLst>
              </a:tr>
              <a:tr h="357480">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dirty="0">
                          <a:sym typeface="Helvetica Neue"/>
                        </a:rPr>
                        <a:t>Can the </a:t>
                      </a:r>
                      <a:r>
                        <a:rPr lang="en-US" sz="1200" b="1" dirty="0">
                          <a:sym typeface="Helvetica Neue"/>
                        </a:rPr>
                        <a:t>method</a:t>
                      </a:r>
                      <a:r>
                        <a:rPr sz="1200" b="1" dirty="0">
                          <a:sym typeface="Helvetica Neue"/>
                        </a:rPr>
                        <a:t> predict coexistence under different environmen</a:t>
                      </a:r>
                      <a:r>
                        <a:rPr lang="en-US" sz="1200" b="1" dirty="0">
                          <a:sym typeface="Helvetica Neue"/>
                        </a:rPr>
                        <a:t>t?</a:t>
                      </a:r>
                      <a:endParaRPr sz="1200" b="1" dirty="0">
                        <a:sym typeface="Helvetica Neue"/>
                      </a:endParaRP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some</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121" name="Rectangle"/>
          <p:cNvSpPr/>
          <p:nvPr/>
        </p:nvSpPr>
        <p:spPr>
          <a:xfrm>
            <a:off x="5813319" y="17663"/>
            <a:ext cx="2743200" cy="1322074"/>
          </a:xfrm>
          <a:prstGeom prst="rect">
            <a:avLst/>
          </a:prstGeom>
          <a:solidFill>
            <a:srgbClr val="70AD47">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7" name="Arrow">
            <a:extLst>
              <a:ext uri="{FF2B5EF4-FFF2-40B4-BE49-F238E27FC236}">
                <a16:creationId xmlns:a16="http://schemas.microsoft.com/office/drawing/2014/main" id="{7F01EF41-1CE9-3945-A11B-D6EDC3F3F166}"/>
              </a:ext>
            </a:extLst>
          </p:cNvPr>
          <p:cNvSpPr/>
          <p:nvPr/>
        </p:nvSpPr>
        <p:spPr>
          <a:xfrm rot="5402397">
            <a:off x="5695927" y="1436815"/>
            <a:ext cx="1563886" cy="1371600"/>
          </a:xfrm>
          <a:prstGeom prst="rightArrow">
            <a:avLst>
              <a:gd name="adj1" fmla="val 100000"/>
              <a:gd name="adj2" fmla="val 13393"/>
            </a:avLst>
          </a:prstGeom>
          <a:solidFill>
            <a:schemeClr val="accent6">
              <a:alpha val="39999"/>
            </a:scheme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8" name="Arrow">
            <a:extLst>
              <a:ext uri="{FF2B5EF4-FFF2-40B4-BE49-F238E27FC236}">
                <a16:creationId xmlns:a16="http://schemas.microsoft.com/office/drawing/2014/main" id="{FD35026B-2BCF-134A-984D-E42296EFA394}"/>
              </a:ext>
            </a:extLst>
          </p:cNvPr>
          <p:cNvSpPr/>
          <p:nvPr/>
        </p:nvSpPr>
        <p:spPr>
          <a:xfrm rot="5402397">
            <a:off x="3303455" y="775549"/>
            <a:ext cx="2886416" cy="1371600"/>
          </a:xfrm>
          <a:prstGeom prst="rightArrow">
            <a:avLst>
              <a:gd name="adj1" fmla="val 100000"/>
              <a:gd name="adj2" fmla="val 14905"/>
            </a:avLst>
          </a:prstGeom>
          <a:solidFill>
            <a:srgbClr val="FF0000">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9" name="Arrow">
            <a:extLst>
              <a:ext uri="{FF2B5EF4-FFF2-40B4-BE49-F238E27FC236}">
                <a16:creationId xmlns:a16="http://schemas.microsoft.com/office/drawing/2014/main" id="{02775204-1A17-A84E-99F2-A9678EE4A84D}"/>
              </a:ext>
            </a:extLst>
          </p:cNvPr>
          <p:cNvSpPr/>
          <p:nvPr/>
        </p:nvSpPr>
        <p:spPr>
          <a:xfrm rot="5402397">
            <a:off x="7072202" y="1437043"/>
            <a:ext cx="1564342" cy="1371600"/>
          </a:xfrm>
          <a:prstGeom prst="rightArrow">
            <a:avLst>
              <a:gd name="adj1" fmla="val 100000"/>
              <a:gd name="adj2" fmla="val 13240"/>
            </a:avLst>
          </a:prstGeom>
          <a:solidFill>
            <a:srgbClr val="70AD47">
              <a:alpha val="25098"/>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0" name="Rectangle">
            <a:extLst>
              <a:ext uri="{FF2B5EF4-FFF2-40B4-BE49-F238E27FC236}">
                <a16:creationId xmlns:a16="http://schemas.microsoft.com/office/drawing/2014/main" id="{6B80D5A0-F923-3F47-B94F-62FE9351AF8B}"/>
              </a:ext>
            </a:extLst>
          </p:cNvPr>
          <p:cNvSpPr/>
          <p:nvPr/>
        </p:nvSpPr>
        <p:spPr>
          <a:xfrm>
            <a:off x="8556519" y="17663"/>
            <a:ext cx="2743200" cy="2015531"/>
          </a:xfrm>
          <a:prstGeom prst="rect">
            <a:avLst/>
          </a:prstGeom>
          <a:solidFill>
            <a:srgbClr val="5B9BD5">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1" name="Arrow">
            <a:extLst>
              <a:ext uri="{FF2B5EF4-FFF2-40B4-BE49-F238E27FC236}">
                <a16:creationId xmlns:a16="http://schemas.microsoft.com/office/drawing/2014/main" id="{E8B31BAC-AF7B-404C-A702-5C66579B8A20}"/>
              </a:ext>
            </a:extLst>
          </p:cNvPr>
          <p:cNvSpPr/>
          <p:nvPr/>
        </p:nvSpPr>
        <p:spPr>
          <a:xfrm rot="5402397">
            <a:off x="8806473" y="1783366"/>
            <a:ext cx="871912" cy="1371600"/>
          </a:xfrm>
          <a:prstGeom prst="rightArrow">
            <a:avLst>
              <a:gd name="adj1" fmla="val 100000"/>
              <a:gd name="adj2" fmla="val 16683"/>
            </a:avLst>
          </a:prstGeom>
          <a:solidFill>
            <a:srgbClr val="5B9BD5">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2" name="Arrow">
            <a:extLst>
              <a:ext uri="{FF2B5EF4-FFF2-40B4-BE49-F238E27FC236}">
                <a16:creationId xmlns:a16="http://schemas.microsoft.com/office/drawing/2014/main" id="{CA250FB2-C34C-BB41-BBA6-DEB434568518}"/>
              </a:ext>
            </a:extLst>
          </p:cNvPr>
          <p:cNvSpPr/>
          <p:nvPr/>
        </p:nvSpPr>
        <p:spPr>
          <a:xfrm rot="5402397">
            <a:off x="10156917" y="1783092"/>
            <a:ext cx="872268" cy="1371600"/>
          </a:xfrm>
          <a:prstGeom prst="rightArrow">
            <a:avLst>
              <a:gd name="adj1" fmla="val 100000"/>
              <a:gd name="adj2" fmla="val 17163"/>
            </a:avLst>
          </a:prstGeom>
          <a:solidFill>
            <a:srgbClr val="5B9BD5">
              <a:alpha val="25098"/>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Tree>
    <p:extLst>
      <p:ext uri="{BB962C8B-B14F-4D97-AF65-F5344CB8AC3E}">
        <p14:creationId xmlns:p14="http://schemas.microsoft.com/office/powerpoint/2010/main" val="165616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268AD-9D7C-354F-BB76-75740199C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57" y="2808173"/>
            <a:ext cx="3345286" cy="3928533"/>
          </a:xfrm>
          <a:prstGeom prst="rect">
            <a:avLst/>
          </a:prstGeom>
        </p:spPr>
      </p:pic>
      <p:pic>
        <p:nvPicPr>
          <p:cNvPr id="5" name="Picture 4">
            <a:extLst>
              <a:ext uri="{FF2B5EF4-FFF2-40B4-BE49-F238E27FC236}">
                <a16:creationId xmlns:a16="http://schemas.microsoft.com/office/drawing/2014/main" id="{DCB3FE1E-AF72-B646-B0DA-5E6B1A0C6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57" y="41224"/>
            <a:ext cx="3897111" cy="2766949"/>
          </a:xfrm>
          <a:prstGeom prst="rect">
            <a:avLst/>
          </a:prstGeom>
        </p:spPr>
      </p:pic>
      <p:pic>
        <p:nvPicPr>
          <p:cNvPr id="7" name="Picture 6">
            <a:extLst>
              <a:ext uri="{FF2B5EF4-FFF2-40B4-BE49-F238E27FC236}">
                <a16:creationId xmlns:a16="http://schemas.microsoft.com/office/drawing/2014/main" id="{58700E21-7452-B043-B22E-002204A00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368" y="41224"/>
            <a:ext cx="3887986" cy="2766950"/>
          </a:xfrm>
          <a:prstGeom prst="rect">
            <a:avLst/>
          </a:prstGeom>
        </p:spPr>
      </p:pic>
    </p:spTree>
    <p:extLst>
      <p:ext uri="{BB962C8B-B14F-4D97-AF65-F5344CB8AC3E}">
        <p14:creationId xmlns:p14="http://schemas.microsoft.com/office/powerpoint/2010/main" val="1943448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BD8C5-F254-4B29-924D-1B0E0DF3B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8"/>
            <a:ext cx="9200444" cy="6838622"/>
          </a:xfrm>
          <a:prstGeom prst="rect">
            <a:avLst/>
          </a:prstGeom>
        </p:spPr>
      </p:pic>
    </p:spTree>
    <p:extLst>
      <p:ext uri="{BB962C8B-B14F-4D97-AF65-F5344CB8AC3E}">
        <p14:creationId xmlns:p14="http://schemas.microsoft.com/office/powerpoint/2010/main" val="3426712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374</Words>
  <Application>Microsoft Office PowerPoint</Application>
  <PresentationFormat>Widescreen</PresentationFormat>
  <Paragraphs>140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Helvetica Neue</vt:lpstr>
      <vt:lpstr>Helvetica Neue Medium</vt:lpstr>
      <vt:lpstr>新細明體</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OSCAR Chang</dc:creator>
  <cp:lastModifiedBy>OSCAR Chang</cp:lastModifiedBy>
  <cp:revision>30</cp:revision>
  <dcterms:created xsi:type="dcterms:W3CDTF">2018-08-30T20:28:40Z</dcterms:created>
  <dcterms:modified xsi:type="dcterms:W3CDTF">2018-10-16T20:33:39Z</dcterms:modified>
</cp:coreProperties>
</file>